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2"/>
  </p:notesMasterIdLst>
  <p:sldIdLst>
    <p:sldId id="256" r:id="rId2"/>
    <p:sldId id="342" r:id="rId3"/>
    <p:sldId id="350" r:id="rId4"/>
    <p:sldId id="347" r:id="rId5"/>
    <p:sldId id="338" r:id="rId6"/>
    <p:sldId id="339" r:id="rId7"/>
    <p:sldId id="341" r:id="rId8"/>
    <p:sldId id="314" r:id="rId9"/>
    <p:sldId id="292" r:id="rId10"/>
    <p:sldId id="280" r:id="rId11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ś Rozpoznawczy" initials="RR" lastIdx="1" clrIdx="0">
    <p:extLst>
      <p:ext uri="{19B8F6BF-5375-455C-9EA6-DF929625EA0E}">
        <p15:presenceInfo xmlns:p15="http://schemas.microsoft.com/office/powerpoint/2012/main" userId="0a96d398137474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86" autoAdjust="0"/>
  </p:normalViewPr>
  <p:slideViewPr>
    <p:cSldViewPr snapToGrid="0">
      <p:cViewPr varScale="1">
        <p:scale>
          <a:sx n="74" d="100"/>
          <a:sy n="74" d="100"/>
        </p:scale>
        <p:origin x="96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B5584-895C-4CF7-B6FA-BD04390E2D98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889FF-680B-42FC-8824-658BAEC77F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86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stanzolnierzem.pl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Dzień dobry.</a:t>
            </a:r>
          </a:p>
          <a:p>
            <a:r>
              <a:rPr lang="pl-PL" dirty="0"/>
              <a:t>Przedstawić siebie oraz osoby wspierające.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889FF-680B-42FC-8824-658BAEC77FE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37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889FF-680B-42FC-8824-658BAEC77FE6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99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889FF-680B-42FC-8824-658BAEC77FE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00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889FF-680B-42FC-8824-658BAEC77FE6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889FF-680B-42FC-8824-658BAEC77FE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1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Możliwość aplikowania do Wojska Polskiego przez Internet, Wojskowe Centrum Rekrutacji, w których kandydaci w ciągu maksymalnie dwóch dni zrealizują wszystkie niezbędne formalności. </a:t>
            </a:r>
            <a:r>
              <a:rPr lang="pl-PL" sz="1200" b="1" dirty="0"/>
              <a:t>Zarejestruj się na Portalu Rekrutacyjnym Wojska Polskiego </a:t>
            </a:r>
            <a:r>
              <a:rPr lang="pl-PL" sz="1200" b="1" dirty="0">
                <a:hlinkClick r:id="rId3"/>
              </a:rPr>
              <a:t>www.zostanzolnierzem.pl</a:t>
            </a:r>
            <a:r>
              <a:rPr lang="pl-PL" sz="1200" b="1" dirty="0"/>
              <a:t>, a przedstawiciel WKU skontaktuje się z Tobą i umówi do Wojskowego Centrum Rekrutacji w celu przeprowadzenia postępowania rekrutacyjnego do wybranej formy służby wojskowej.</a:t>
            </a:r>
            <a:endParaRPr lang="pl-PL" sz="1200" dirty="0"/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To tylko niektóre ze zmian, które już dostępne są dla wszystkich tych, którzy swoją przyszłość planują związać z Wojskiem Polskim.</a:t>
            </a:r>
          </a:p>
          <a:p>
            <a:pPr marL="0" indent="0" algn="just">
              <a:buNone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889FF-680B-42FC-8824-658BAEC77FE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83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67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2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329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48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79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76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01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3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03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64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13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93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16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60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11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20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8041-0FC1-4858-89B9-D917D68C012F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853A63-E99D-426C-B461-D89545396E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399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wojsko-polskie.pl/awl/so3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wojsko-polskie.pl/wat/szkolenie-wojskowe-kandydatow-na-oficerow/" TargetMode="External"/><Relationship Id="rId4" Type="http://schemas.openxmlformats.org/officeDocument/2006/relationships/hyperlink" Target="https://www.wojsko-polskie.pl/awl/so-1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21381DAD-BE24-4E4B-87FA-4E4F3BA25468}"/>
              </a:ext>
            </a:extLst>
          </p:cNvPr>
          <p:cNvSpPr/>
          <p:nvPr/>
        </p:nvSpPr>
        <p:spPr>
          <a:xfrm>
            <a:off x="428264" y="554182"/>
            <a:ext cx="11227442" cy="57540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0615" y="1782698"/>
            <a:ext cx="8950770" cy="1646302"/>
          </a:xfrm>
        </p:spPr>
        <p:txBody>
          <a:bodyPr>
            <a:normAutofit/>
          </a:bodyPr>
          <a:lstStyle/>
          <a:p>
            <a:pPr algn="ctr"/>
            <a:r>
              <a:rPr lang="pl-PL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Wojskowe Centrum Rekrutacji</a:t>
            </a:r>
            <a:br>
              <a:rPr lang="pl-PL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Białymstoku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1671" y="3978101"/>
            <a:ext cx="7766936" cy="2241364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600"/>
              </a:spcBef>
            </a:pP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ul. Lipowa 35, 15-428 Białystok</a:t>
            </a:r>
          </a:p>
          <a:p>
            <a:pPr algn="l">
              <a:spcBef>
                <a:spcPts val="600"/>
              </a:spcBef>
            </a:pPr>
            <a:r>
              <a:rPr lang="pl-PL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www.wcrbialystok.wp.mil.pl</a:t>
            </a:r>
            <a:endParaRPr 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tel.</a:t>
            </a: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261 398 292</a:t>
            </a:r>
          </a:p>
          <a:p>
            <a:pPr algn="l">
              <a:spcBef>
                <a:spcPts val="600"/>
              </a:spcBef>
            </a:pP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e-mail:</a:t>
            </a: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wcrbialystok@ron.mil.pl</a:t>
            </a:r>
          </a:p>
          <a:p>
            <a:pPr algn="l">
              <a:spcBef>
                <a:spcPts val="600"/>
              </a:spcBef>
            </a:pP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Facebook:</a:t>
            </a: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@</a:t>
            </a:r>
            <a:r>
              <a:rPr lang="pl-PL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bialystokwcr</a:t>
            </a:r>
            <a:endParaRPr lang="pl-PL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Twitter:</a:t>
            </a: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@</a:t>
            </a:r>
            <a:r>
              <a:rPr lang="pl-PL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WCR_Bialystok</a:t>
            </a:r>
            <a:endParaRPr lang="pl-PL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26" y="4447816"/>
            <a:ext cx="3036860" cy="17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5787" y="5118970"/>
            <a:ext cx="8651649" cy="118943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pl-PL" sz="66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DZIĘKUJĘ ZA UWAGĘ ! </a:t>
            </a:r>
            <a:endParaRPr lang="pl-PL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2F0553-5B35-42A7-9E9F-512D846E7E37}"/>
              </a:ext>
            </a:extLst>
          </p:cNvPr>
          <p:cNvSpPr txBox="1"/>
          <p:nvPr/>
        </p:nvSpPr>
        <p:spPr>
          <a:xfrm>
            <a:off x="5099708" y="6506146"/>
            <a:ext cx="2013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Fot. www.zoom.wp.mil.pl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06" y="2961705"/>
            <a:ext cx="3358903" cy="19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e5f00305130f4663bafd83cd929b3d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86150"/>
            <a:ext cx="5852160" cy="3371849"/>
          </a:xfrm>
          <a:prstGeom prst="rect">
            <a:avLst/>
          </a:prstGeom>
        </p:spPr>
      </p:pic>
      <p:pic>
        <p:nvPicPr>
          <p:cNvPr id="6" name="Obraz 5" descr="legia-akademicka-wyklad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9300" y="1"/>
            <a:ext cx="6362700" cy="3520439"/>
          </a:xfrm>
          <a:prstGeom prst="rect">
            <a:avLst/>
          </a:prstGeom>
        </p:spPr>
      </p:pic>
      <p:pic>
        <p:nvPicPr>
          <p:cNvPr id="5" name="Obraz 4" descr="2018.01.ip_.legia_akademicka_lores_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829300" cy="3509010"/>
          </a:xfrm>
          <a:prstGeom prst="rect">
            <a:avLst/>
          </a:prstGeom>
        </p:spPr>
      </p:pic>
      <p:pic>
        <p:nvPicPr>
          <p:cNvPr id="8" name="Obraz 7" descr="p_62321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6440" y="3509010"/>
            <a:ext cx="6385560" cy="334899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3003FD40-6949-4344-AACE-10B701AF4A17}"/>
              </a:ext>
            </a:extLst>
          </p:cNvPr>
          <p:cNvSpPr/>
          <p:nvPr/>
        </p:nvSpPr>
        <p:spPr>
          <a:xfrm>
            <a:off x="2709345" y="2813817"/>
            <a:ext cx="7737848" cy="133731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0" u="sng" dirty="0">
              <a:solidFill>
                <a:schemeClr val="tx1"/>
              </a:solidFill>
            </a:endParaRPr>
          </a:p>
          <a:p>
            <a:pPr algn="ctr"/>
            <a:r>
              <a:rPr lang="pl-PL" sz="4000" u="sng" dirty="0">
                <a:solidFill>
                  <a:schemeClr val="tx1"/>
                </a:solidFill>
              </a:rPr>
              <a:t>LEGIA AKADEMICKA</a:t>
            </a:r>
          </a:p>
          <a:p>
            <a:pPr algn="ctr"/>
            <a:r>
              <a:rPr lang="pl-PL" sz="2000" dirty="0">
                <a:solidFill>
                  <a:schemeClr val="tx1"/>
                </a:solidFill>
              </a:rPr>
              <a:t>PATRIOTYZM/PRESTIŻ/PRZYJAŹŃ</a:t>
            </a:r>
          </a:p>
          <a:p>
            <a:pPr algn="ctr"/>
            <a:endParaRPr lang="pl-PL" sz="4000" u="sng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285750" y="93344"/>
            <a:ext cx="808101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DOSKONAŁE ROZWIĄZANIE DLA OSÓB STUDIUJĄCYCH NA CYWILNYCH KIERUNKACH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3726788" y="1904739"/>
            <a:ext cx="821817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MOŻLIWOŚĆ POŁĄCZENIA SZKOLENIA Z NAUKĄ NA UCZELNI WYŻSZEJ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126338" y="1055173"/>
            <a:ext cx="720090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ZAJĘCIA TEORETYCZNE W CZASIE </a:t>
            </a:r>
            <a:r>
              <a:rPr lang="pl-PL" dirty="0" smtClean="0">
                <a:solidFill>
                  <a:schemeClr val="tx1"/>
                </a:solidFill>
              </a:rPr>
              <a:t>SEMESTRU</a:t>
            </a:r>
            <a:r>
              <a:rPr lang="pl-PL" dirty="0">
                <a:solidFill>
                  <a:schemeClr val="tx1"/>
                </a:solidFill>
              </a:rPr>
              <a:t>, PRAKTYCZNE PODCZAS WAKACJI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126338" y="5811293"/>
            <a:ext cx="626364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UKOŃCZ STUDIA CYWILNE JAKO OFICER WOJSKA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7402830" y="622738"/>
            <a:ext cx="478917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PROSTA I KLAROWNA DROGA SZKOLENIA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414108" y="4413885"/>
            <a:ext cx="626364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NOWE MOŻLIWOŚCI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5477466" y="4647571"/>
            <a:ext cx="6263640" cy="13982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SZKOLENIE CYBER </a:t>
            </a:r>
          </a:p>
          <a:p>
            <a:pPr algn="ctr"/>
            <a:r>
              <a:rPr lang="pl-PL" sz="2400" dirty="0">
                <a:solidFill>
                  <a:schemeClr val="tx1"/>
                </a:solidFill>
              </a:rPr>
              <a:t>STYPENDIUM WOJSKOWE </a:t>
            </a:r>
          </a:p>
          <a:p>
            <a:pPr algn="ctr"/>
            <a:r>
              <a:rPr lang="pl-PL" sz="2400" dirty="0">
                <a:solidFill>
                  <a:schemeClr val="tx1"/>
                </a:solidFill>
              </a:rPr>
              <a:t>SZKOŁY LEGII AKADEMICKIEJ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888" cy="6858000"/>
          </a:xfrm>
          <a:prstGeom prst="rect">
            <a:avLst/>
          </a:prstGeom>
        </p:spPr>
      </p:pic>
      <p:sp>
        <p:nvSpPr>
          <p:cNvPr id="6" name="Tytuł 6">
            <a:extLst>
              <a:ext uri="{FF2B5EF4-FFF2-40B4-BE49-F238E27FC236}">
                <a16:creationId xmlns:a16="http://schemas.microsoft.com/office/drawing/2014/main" id="{3003FD40-6949-4344-AACE-10B701AF4A17}"/>
              </a:ext>
            </a:extLst>
          </p:cNvPr>
          <p:cNvSpPr txBox="1">
            <a:spLocks/>
          </p:cNvSpPr>
          <p:nvPr/>
        </p:nvSpPr>
        <p:spPr>
          <a:xfrm>
            <a:off x="2010833" y="2762199"/>
            <a:ext cx="8596668" cy="13208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 w="19050" cap="rnd" cmpd="sng" algn="ctr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4000" u="sng">
              <a:solidFill>
                <a:schemeClr val="tx1"/>
              </a:solidFill>
            </a:endParaRPr>
          </a:p>
          <a:p>
            <a:pPr algn="ctr"/>
            <a:r>
              <a:rPr lang="pl-PL" sz="4000" u="sng">
                <a:solidFill>
                  <a:schemeClr val="tx1"/>
                </a:solidFill>
              </a:rPr>
              <a:t>STUDIUM OFICERSKIE</a:t>
            </a:r>
          </a:p>
          <a:p>
            <a:pPr algn="ctr"/>
            <a:r>
              <a:rPr lang="pl-PL" sz="2000">
                <a:solidFill>
                  <a:schemeClr val="tx1"/>
                </a:solidFill>
              </a:rPr>
              <a:t>NAJSZYBSZA DROGA BY ZOSTAĆ OFICEREM WP</a:t>
            </a:r>
          </a:p>
          <a:p>
            <a:pPr algn="ctr"/>
            <a:endParaRPr lang="pl-PL" sz="4000" u="sng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336331" y="306482"/>
            <a:ext cx="808101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DOSKONAŁE ROZWIĄZANIE DLA OSÓB, KTÓRE UKOŃCZYŁY STUDIA WYŻSZE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622509" y="1573760"/>
            <a:ext cx="478917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PROSTA DROGA SZKOLENIA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6590283" y="1564129"/>
            <a:ext cx="478917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NOWE MOŻLIWOŚCI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336331" y="4605629"/>
            <a:ext cx="478917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UZUPEŁNIENIE WYKSZTAŁCENIA WYŻSZEGO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 SPECJALISTYCZNĄ WIEDZĘ WOJSKOWĄ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5818331" y="5170767"/>
            <a:ext cx="4789170" cy="14469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MIESIĘCZNE UPOSAŻENIE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UMUDNUROWANIE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ZAKWATEROWANIE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WYŻYWIENIE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OPIEKA MEDYCZNA</a:t>
            </a:r>
          </a:p>
        </p:txBody>
      </p:sp>
    </p:spTree>
    <p:extLst>
      <p:ext uri="{BB962C8B-B14F-4D97-AF65-F5344CB8AC3E}">
        <p14:creationId xmlns:p14="http://schemas.microsoft.com/office/powerpoint/2010/main" val="29998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  <a:alpha val="54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8452" y="379379"/>
            <a:ext cx="9533106" cy="54085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bg1"/>
                </a:solidFill>
              </a:rPr>
              <a:t>Jeśli posiadasz tytuł zawodowy magistra lub równorzędny,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bg1"/>
                </a:solidFill>
              </a:rPr>
              <a:t>obywatelstwo polskie,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bg1"/>
                </a:solidFill>
              </a:rPr>
              <a:t>jesteś osobą niekaraną,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bg1"/>
                </a:solidFill>
              </a:rPr>
              <a:t>zgłoś się na szkolenie wojskowe kandydatów na oficerów w ramach: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3 - miesięcznego szkolenia realizowanego w AWL </a:t>
            </a:r>
            <a:r>
              <a:rPr lang="pl-PL" dirty="0">
                <a:solidFill>
                  <a:schemeClr val="bg1"/>
                </a:solidFill>
              </a:rPr>
              <a:t>– </a:t>
            </a:r>
            <a:r>
              <a:rPr lang="pl-PL" b="1" dirty="0">
                <a:solidFill>
                  <a:schemeClr val="bg1"/>
                </a:solidFill>
              </a:rPr>
              <a:t>do 19 stycznia 2022r. 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hlinkClick r:id="rId3"/>
              </a:rPr>
              <a:t>https://www.wojsko-polskie.pl/awl/so3/</a:t>
            </a: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1</a:t>
            </a:r>
            <a:r>
              <a:rPr lang="pl-PL" b="1" dirty="0">
                <a:solidFill>
                  <a:schemeClr val="bg1"/>
                </a:solidFill>
              </a:rPr>
              <a:t>2 – miesięcznego szkolenia realizowanego w AWL </a:t>
            </a:r>
            <a:r>
              <a:rPr lang="pl-PL" dirty="0">
                <a:solidFill>
                  <a:schemeClr val="bg1"/>
                </a:solidFill>
              </a:rPr>
              <a:t>– </a:t>
            </a:r>
            <a:r>
              <a:rPr lang="pl-PL" b="1" dirty="0">
                <a:solidFill>
                  <a:schemeClr val="bg1"/>
                </a:solidFill>
              </a:rPr>
              <a:t>do 31 maja 2022 r.; 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hlinkClick r:id="rId4"/>
              </a:rPr>
              <a:t>https://www.wojsko-polskie.pl/awl/so-12/</a:t>
            </a: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12 – miesięcznego szkolenia realizowanego w AMW </a:t>
            </a:r>
            <a:r>
              <a:rPr lang="pl-PL" dirty="0">
                <a:solidFill>
                  <a:schemeClr val="bg1"/>
                </a:solidFill>
              </a:rPr>
              <a:t>– </a:t>
            </a:r>
            <a:r>
              <a:rPr lang="pl-PL" b="1" dirty="0">
                <a:solidFill>
                  <a:schemeClr val="bg1"/>
                </a:solidFill>
              </a:rPr>
              <a:t>do 31 maja 2022r.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 </a:t>
            </a:r>
            <a:r>
              <a:rPr lang="pl-PL" b="1" dirty="0">
                <a:solidFill>
                  <a:schemeClr val="accent1"/>
                </a:solidFill>
              </a:rPr>
              <a:t> </a:t>
            </a:r>
            <a:r>
              <a:rPr lang="pl-PL" dirty="0">
                <a:solidFill>
                  <a:schemeClr val="accent1"/>
                </a:solidFill>
              </a:rPr>
              <a:t>https://amw.gdynia.pl/index.php/kandydat/studium-oficerskie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3 – miesięcznego szkolenia realizowanego w WAT </a:t>
            </a:r>
            <a:r>
              <a:rPr lang="pl-PL" dirty="0">
                <a:solidFill>
                  <a:schemeClr val="bg1"/>
                </a:solidFill>
              </a:rPr>
              <a:t>– </a:t>
            </a:r>
            <a:r>
              <a:rPr lang="pl-PL" b="1" dirty="0">
                <a:solidFill>
                  <a:schemeClr val="bg1"/>
                </a:solidFill>
              </a:rPr>
              <a:t>do 15 kwietnia 2022 r.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hlinkClick r:id="rId5"/>
              </a:rPr>
              <a:t>https://www.wojsko-polskie.pl/wat/szkolenie-wojskowe-kandydatow-na-oficerow/</a:t>
            </a: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l-PL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8" name="Obraz 7" descr="amw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344" y="2005994"/>
            <a:ext cx="1476949" cy="1838526"/>
          </a:xfrm>
          <a:prstGeom prst="rect">
            <a:avLst/>
          </a:prstGeom>
        </p:spPr>
      </p:pic>
      <p:pic>
        <p:nvPicPr>
          <p:cNvPr id="13" name="Obraz 12" descr="wa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6318" y="4071670"/>
            <a:ext cx="1478975" cy="1934044"/>
          </a:xfrm>
          <a:prstGeom prst="rect">
            <a:avLst/>
          </a:prstGeom>
        </p:spPr>
      </p:pic>
      <p:pic>
        <p:nvPicPr>
          <p:cNvPr id="14" name="Obraz 13" descr="logo_aw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117" y="-271932"/>
            <a:ext cx="2119353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37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imag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206490" cy="3746422"/>
          </a:xfrm>
          <a:prstGeom prst="rect">
            <a:avLst/>
          </a:prstGeom>
        </p:spPr>
      </p:pic>
      <p:pic>
        <p:nvPicPr>
          <p:cNvPr id="11" name="Obraz 10" descr="image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" y="3739823"/>
            <a:ext cx="6301740" cy="3118177"/>
          </a:xfrm>
          <a:prstGeom prst="rect">
            <a:avLst/>
          </a:prstGeom>
        </p:spPr>
      </p:pic>
      <p:pic>
        <p:nvPicPr>
          <p:cNvPr id="10" name="Obraz 9" descr="imag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3620" y="0"/>
            <a:ext cx="6088380" cy="3693658"/>
          </a:xfrm>
          <a:prstGeom prst="rect">
            <a:avLst/>
          </a:prstGeom>
        </p:spPr>
      </p:pic>
      <p:pic>
        <p:nvPicPr>
          <p:cNvPr id="6" name="Obraz 5" descr="272938073_248251190811392_430493914612082940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3170" y="3680460"/>
            <a:ext cx="6099810" cy="317754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2289810" y="2567940"/>
            <a:ext cx="8046720" cy="126873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u="sng" dirty="0">
                <a:solidFill>
                  <a:schemeClr val="tx1"/>
                </a:solidFill>
              </a:rPr>
              <a:t>TERYTORIALNA SŁUŻBA WOJSKOWA</a:t>
            </a:r>
            <a:br>
              <a:rPr lang="pl-PL" sz="3600" b="1" u="sng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ZAWSZE GOTOWI, ZAWSZE BLISKO!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139130" y="86321"/>
            <a:ext cx="9599229" cy="6934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POZWALA NA POGODZENIE ŻYCIA ZAWODOWEGO I PRYWATNEGO ZE SŁUŻBĄ OJCZYŹNIE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2505929" y="979170"/>
            <a:ext cx="9460230" cy="6934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KRÓTKIE 16 DNIOWE SZKOLENIE PODSTAWOWE LUB 8 DNIOWE WYRÓWNAWCZE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139131" y="1773555"/>
            <a:ext cx="9460230" cy="6934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SŁUŻBA PEŁNIONA ROTACYJNIE MINIMUM 2 DNI W MIESIĄCU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278130" y="3920490"/>
            <a:ext cx="9460230" cy="6934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NA START OTRZYMASZ MUNDUR I NIEZBĘDNY EKWIPUNEK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2645520" y="4784086"/>
            <a:ext cx="9460230" cy="6934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ZA KAŻDY DZIEŃ PEŁNIENIA SŁUŻBY OTRZYMASZ WYNAGRODZENIE ZASADNICZE OD </a:t>
            </a:r>
            <a:r>
              <a:rPr lang="pl-PL" b="1" dirty="0" smtClean="0"/>
              <a:t>129,96 </a:t>
            </a:r>
            <a:r>
              <a:rPr lang="pl-PL" b="1" dirty="0"/>
              <a:t>ZŁ ZA DZIEŃ, ORAZ </a:t>
            </a:r>
            <a:r>
              <a:rPr lang="pl-PL" b="1" dirty="0" smtClean="0"/>
              <a:t>456 </a:t>
            </a:r>
            <a:r>
              <a:rPr lang="pl-PL" b="1" dirty="0"/>
              <a:t>ZŁ ZA KAŻDY MIESIĄC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278130" y="5546684"/>
            <a:ext cx="4567139" cy="12114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DODATKI:</a:t>
            </a:r>
          </a:p>
          <a:p>
            <a:pPr marL="285750" indent="-285750" algn="ctr">
              <a:buFontTx/>
              <a:buChar char="-"/>
            </a:pPr>
            <a:r>
              <a:rPr lang="pl-PL" b="1" dirty="0"/>
              <a:t>zniżka na PKP 78%</a:t>
            </a:r>
          </a:p>
          <a:p>
            <a:pPr algn="ctr"/>
            <a:r>
              <a:rPr lang="pl-PL" b="1" dirty="0"/>
              <a:t>- możliwość korzystania z siłowni na JW</a:t>
            </a:r>
          </a:p>
          <a:p>
            <a:pPr algn="ctr"/>
            <a:r>
              <a:rPr lang="pl-PL" b="1" dirty="0"/>
              <a:t> - liczne szkolenia i kursy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imag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3620" y="3406140"/>
            <a:ext cx="6088380" cy="3451860"/>
          </a:xfrm>
          <a:prstGeom prst="rect">
            <a:avLst/>
          </a:prstGeom>
        </p:spPr>
      </p:pic>
      <p:pic>
        <p:nvPicPr>
          <p:cNvPr id="4" name="Obraz 3" descr="262046835_267599172085535_632620666707684449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111688" cy="3463290"/>
          </a:xfrm>
          <a:prstGeom prst="rect">
            <a:avLst/>
          </a:prstGeom>
        </p:spPr>
      </p:pic>
      <p:pic>
        <p:nvPicPr>
          <p:cNvPr id="6" name="Obraz 5" descr="273212822_1097728557660214_77246411369755182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7145" y="3429001"/>
            <a:ext cx="6103620" cy="3451860"/>
          </a:xfrm>
          <a:prstGeom prst="rect">
            <a:avLst/>
          </a:prstGeom>
        </p:spPr>
      </p:pic>
      <p:pic>
        <p:nvPicPr>
          <p:cNvPr id="7" name="Obraz 6" descr="273221201_1097729004326836_754321560694485504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69330" y="1"/>
            <a:ext cx="6122670" cy="3429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9C8DFC56-C19E-4C2F-B921-38685DBECEF1}"/>
              </a:ext>
            </a:extLst>
          </p:cNvPr>
          <p:cNvSpPr/>
          <p:nvPr/>
        </p:nvSpPr>
        <p:spPr>
          <a:xfrm>
            <a:off x="2167889" y="2848612"/>
            <a:ext cx="8611999" cy="157353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u="sng" dirty="0">
                <a:solidFill>
                  <a:schemeClr val="tx1"/>
                </a:solidFill>
              </a:rPr>
              <a:t>DOBROWOLNA ZASADNICZA </a:t>
            </a:r>
          </a:p>
          <a:p>
            <a:pPr algn="ctr"/>
            <a:r>
              <a:rPr lang="pl-PL" sz="4000" b="1" u="sng" dirty="0">
                <a:solidFill>
                  <a:schemeClr val="tx1"/>
                </a:solidFill>
              </a:rPr>
              <a:t>SŁUŻBA WOJSKOWA</a:t>
            </a:r>
            <a:r>
              <a:rPr lang="pl-PL" sz="4400" b="1" u="sng" dirty="0">
                <a:solidFill>
                  <a:schemeClr val="tx1"/>
                </a:solidFill>
              </a:rPr>
              <a:t/>
            </a:r>
            <a:br>
              <a:rPr lang="pl-PL" sz="4400" b="1" u="sng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NAJKRÓTSZA DROGA DO SŁUŻBY ZAWODOWEJ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160348" y="98318"/>
            <a:ext cx="8126730" cy="68609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I ETAP – 28 DNIOWE SZKOLENIE PODSTAWOWE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3702338" y="828676"/>
            <a:ext cx="8340090" cy="5829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II ETAP – SZKOLENIE SPECJALISTYCZNE DO 11 MSC.</a:t>
            </a:r>
          </a:p>
          <a:p>
            <a:pPr algn="ctr"/>
            <a:r>
              <a:rPr lang="pl-PL" sz="1400" dirty="0">
                <a:solidFill>
                  <a:schemeClr val="tx1"/>
                </a:solidFill>
              </a:rPr>
              <a:t>POŁĄCZONE Z WYKONYWANIEM OBOWIĄZKÓW NA STANOWISKU SŁUŻBOWYM W JW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124206" y="1453122"/>
            <a:ext cx="8134350" cy="14058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 UKOŃCZENIU II ETAPU 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chemeClr val="tx1"/>
                </a:solidFill>
              </a:rPr>
              <a:t>- MOŻESZ ZOSTAĆ ŻOŁNIERZEM ZAWODOWYM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- MOŻESZ WSTAPIĆ DO WOT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- SŁUŻBA W REZERWIE AKTYWNEJ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4253740" y="4429906"/>
            <a:ext cx="7658100" cy="5829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SZKOLENIA ODBYWA SIĘ POD OKIEM ŻOŁNIERZY ZAWODOWYCH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124206" y="5037597"/>
            <a:ext cx="9235440" cy="5829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MOŻLIWOŚĆ WYBRANIA JEDNOSTKI W KTÓREJ CHCEMY SŁUŻYĆ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4191381" y="5628291"/>
            <a:ext cx="7966710" cy="5829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PIERWSZEŃSTWO W NABORZE DO ZAWODOWEJ SŁUŻBY WOJSKOWEJ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116080" y="6247278"/>
            <a:ext cx="7966710" cy="5829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UPOSAŻENIE </a:t>
            </a:r>
            <a:r>
              <a:rPr lang="pl-PL" dirty="0">
                <a:solidFill>
                  <a:schemeClr val="tx1"/>
                </a:solidFill>
              </a:rPr>
              <a:t>OD 4560 ZŁ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e6451cb598fe8a-948-568-2-156-1019-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0"/>
            <a:ext cx="6019800" cy="3517772"/>
          </a:xfrm>
          <a:prstGeom prst="rect">
            <a:avLst/>
          </a:prstGeom>
        </p:spPr>
      </p:pic>
      <p:pic>
        <p:nvPicPr>
          <p:cNvPr id="4" name="Obraz 3" descr="im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0770" y="3474721"/>
            <a:ext cx="6031230" cy="3383280"/>
          </a:xfrm>
          <a:prstGeom prst="rect">
            <a:avLst/>
          </a:prstGeom>
        </p:spPr>
      </p:pic>
      <p:pic>
        <p:nvPicPr>
          <p:cNvPr id="5" name="Obraz 4" descr="uid_34c4e69e14b9192f8f3ce357f6edc06f1502750558901_width_1920_play_0_pos_0_gs_0_height_1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183630" cy="3463290"/>
          </a:xfrm>
          <a:prstGeom prst="rect">
            <a:avLst/>
          </a:prstGeom>
        </p:spPr>
      </p:pic>
      <p:pic>
        <p:nvPicPr>
          <p:cNvPr id="6" name="Obraz 5" descr="story-bg.jpg__1920x950_q85_crop_subsampling-2_upsc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40431"/>
            <a:ext cx="6160770" cy="341757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363DDFC-B67F-4F1B-8FEB-5F6E2028488B}"/>
              </a:ext>
            </a:extLst>
          </p:cNvPr>
          <p:cNvSpPr/>
          <p:nvPr/>
        </p:nvSpPr>
        <p:spPr>
          <a:xfrm>
            <a:off x="2470358" y="2801322"/>
            <a:ext cx="7212068" cy="1197395"/>
          </a:xfrm>
          <a:prstGeom prst="rect">
            <a:avLst/>
          </a:prstGeom>
          <a:solidFill>
            <a:schemeClr val="accent4">
              <a:lumMod val="75000"/>
              <a:alpha val="9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u="sng" dirty="0">
                <a:solidFill>
                  <a:schemeClr val="tx1"/>
                </a:solidFill>
              </a:rPr>
              <a:t>SŁUŻBA ZAWODOWA</a:t>
            </a:r>
          </a:p>
          <a:p>
            <a:pPr algn="ctr"/>
            <a:r>
              <a:rPr lang="pl-PL" sz="2000" dirty="0">
                <a:solidFill>
                  <a:schemeClr val="tx1"/>
                </a:solidFill>
              </a:rPr>
              <a:t>SZANSA NA PEWNĄ PRZYSZŁOŚĆ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160020" y="148590"/>
            <a:ext cx="478917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WYMAGANIA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7202247" y="151282"/>
            <a:ext cx="478917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SZKOLENIE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315130" y="3669964"/>
            <a:ext cx="478917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SŁUŻBA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7120085" y="4150824"/>
            <a:ext cx="478917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ROZWÓJ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231802" y="5332103"/>
            <a:ext cx="478917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UPOSAŻENIE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231802" y="1080859"/>
            <a:ext cx="4789170" cy="20802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UKOŃCZONE SZKOLENIE WOJSKOWE</a:t>
            </a: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UKOŃCZONE MINIMUM GIMNAZJUM</a:t>
            </a: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OBYWATELSTWO POLSKIE</a:t>
            </a: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NIEPOSZLAKOWANA OPINIA</a:t>
            </a: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POSIADANIE ODPOWIEDNICH KWALIFIKACJI</a:t>
            </a: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ZDOLNOŚĆ FIZYCZNA I PSYCHICZNA  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7202247" y="1185807"/>
            <a:ext cx="4789170" cy="8031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-LICZNE SZKOLENIA SPECJALISTYCZNE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-KURSY JEZYKOWE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217975" y="4396852"/>
            <a:ext cx="4983480" cy="8648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-W WYBRANEJ JEDNOSTCE NA TERENIE KRAJU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-POD OKIEM DOŚWIADCZONYCH ŻOŁNIERZY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-MOŻLIWOŚĆ WYJAZDÓW ZAGRANICZNYCH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5848350" y="5175893"/>
            <a:ext cx="6343650" cy="11772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-MOZLIWOŚCI AWANSÓW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-INFRASTRUKTURA SPORTOWA NA TERENACH JEDNOSTEK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-LICZNE KURSY PODNOSZĄCE KWALIFIKACJE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18B06AA8-65C0-43F7-A8C2-5783DF670D7B}"/>
              </a:ext>
            </a:extLst>
          </p:cNvPr>
          <p:cNvSpPr/>
          <p:nvPr/>
        </p:nvSpPr>
        <p:spPr>
          <a:xfrm>
            <a:off x="3681807" y="1976088"/>
            <a:ext cx="4789170" cy="21488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ZAINTERESOWANY?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chemeClr val="tx1"/>
                </a:solidFill>
              </a:rPr>
              <a:t>CZEKAMY WŁAŚNIE NA CIEBIE!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20EEA89-F887-4178-B81D-D4DAD2F6F33B}"/>
              </a:ext>
            </a:extLst>
          </p:cNvPr>
          <p:cNvSpPr/>
          <p:nvPr/>
        </p:nvSpPr>
        <p:spPr>
          <a:xfrm>
            <a:off x="53106" y="1394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74000">
                <a:schemeClr val="accent2">
                  <a:alpha val="40000"/>
                </a:schemeClr>
              </a:gs>
              <a:gs pos="83000">
                <a:schemeClr val="accent2">
                  <a:alpha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05E8FAF-30A6-41FF-ACBE-ABDDC4DB8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344" y="445190"/>
            <a:ext cx="6705599" cy="778124"/>
          </a:xfr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pl-PL" sz="4500" dirty="0">
                <a:solidFill>
                  <a:schemeClr val="tx1"/>
                </a:solidFill>
              </a:rPr>
              <a:t>POSIADASZ TE CECHY 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D428EF7-DC68-4B43-8B4C-AFD6B5B7D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567" y="2415802"/>
            <a:ext cx="3075710" cy="565949"/>
          </a:xfrm>
          <a:solidFill>
            <a:srgbClr val="92D050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algn="l"/>
            <a:r>
              <a:rPr lang="pl-PL" sz="2800" b="1" dirty="0">
                <a:solidFill>
                  <a:schemeClr val="bg1"/>
                </a:solidFill>
              </a:rPr>
              <a:t>ZAANGAŻOWANIE</a:t>
            </a:r>
          </a:p>
        </p:txBody>
      </p:sp>
      <p:sp>
        <p:nvSpPr>
          <p:cNvPr id="2" name="Strzałka w dół 1"/>
          <p:cNvSpPr/>
          <p:nvPr/>
        </p:nvSpPr>
        <p:spPr>
          <a:xfrm>
            <a:off x="2259539" y="1530172"/>
            <a:ext cx="515007" cy="59909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5891603" y="1579715"/>
            <a:ext cx="515007" cy="59909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9659578" y="1537857"/>
            <a:ext cx="515007" cy="59909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4">
            <a:extLst>
              <a:ext uri="{FF2B5EF4-FFF2-40B4-BE49-F238E27FC236}">
                <a16:creationId xmlns:a16="http://schemas.microsoft.com/office/drawing/2014/main" id="{DD428EF7-DC68-4B43-8B4C-AFD6B5B7D88A}"/>
              </a:ext>
            </a:extLst>
          </p:cNvPr>
          <p:cNvSpPr txBox="1">
            <a:spLocks/>
          </p:cNvSpPr>
          <p:nvPr/>
        </p:nvSpPr>
        <p:spPr>
          <a:xfrm>
            <a:off x="1074145" y="4070952"/>
            <a:ext cx="3075710" cy="565949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solidFill>
                  <a:schemeClr val="bg1"/>
                </a:solidFill>
              </a:rPr>
              <a:t>ODWAGA</a:t>
            </a: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DD428EF7-DC68-4B43-8B4C-AFD6B5B7D88A}"/>
              </a:ext>
            </a:extLst>
          </p:cNvPr>
          <p:cNvSpPr txBox="1">
            <a:spLocks/>
          </p:cNvSpPr>
          <p:nvPr/>
        </p:nvSpPr>
        <p:spPr>
          <a:xfrm>
            <a:off x="1074145" y="3252504"/>
            <a:ext cx="3075710" cy="565949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solidFill>
                  <a:schemeClr val="bg1"/>
                </a:solidFill>
              </a:rPr>
              <a:t>SAMODZIELNOŚĆ</a:t>
            </a:r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DD428EF7-DC68-4B43-8B4C-AFD6B5B7D88A}"/>
              </a:ext>
            </a:extLst>
          </p:cNvPr>
          <p:cNvSpPr txBox="1">
            <a:spLocks/>
          </p:cNvSpPr>
          <p:nvPr/>
        </p:nvSpPr>
        <p:spPr>
          <a:xfrm>
            <a:off x="4907642" y="4132516"/>
            <a:ext cx="3075710" cy="565949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solidFill>
                  <a:schemeClr val="bg1"/>
                </a:solidFill>
              </a:rPr>
              <a:t>OPTYMIZM</a:t>
            </a:r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id="{DD428EF7-DC68-4B43-8B4C-AFD6B5B7D88A}"/>
              </a:ext>
            </a:extLst>
          </p:cNvPr>
          <p:cNvSpPr txBox="1">
            <a:spLocks/>
          </p:cNvSpPr>
          <p:nvPr/>
        </p:nvSpPr>
        <p:spPr>
          <a:xfrm>
            <a:off x="4868755" y="3274159"/>
            <a:ext cx="3075710" cy="565949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solidFill>
                  <a:schemeClr val="bg1"/>
                </a:solidFill>
              </a:rPr>
              <a:t>PEWNOŚĆ SIEBIE</a:t>
            </a:r>
          </a:p>
        </p:txBody>
      </p:sp>
      <p:sp>
        <p:nvSpPr>
          <p:cNvPr id="16" name="Symbol zastępczy zawartości 4">
            <a:extLst>
              <a:ext uri="{FF2B5EF4-FFF2-40B4-BE49-F238E27FC236}">
                <a16:creationId xmlns:a16="http://schemas.microsoft.com/office/drawing/2014/main" id="{DD428EF7-DC68-4B43-8B4C-AFD6B5B7D88A}"/>
              </a:ext>
            </a:extLst>
          </p:cNvPr>
          <p:cNvSpPr txBox="1">
            <a:spLocks/>
          </p:cNvSpPr>
          <p:nvPr/>
        </p:nvSpPr>
        <p:spPr>
          <a:xfrm>
            <a:off x="8721870" y="3276462"/>
            <a:ext cx="3075710" cy="565949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solidFill>
                  <a:schemeClr val="bg1"/>
                </a:solidFill>
              </a:rPr>
              <a:t>ODPOWIEDZIALNOŚĆ</a:t>
            </a:r>
          </a:p>
        </p:txBody>
      </p:sp>
      <p:sp>
        <p:nvSpPr>
          <p:cNvPr id="17" name="Symbol zastępczy zawartości 4">
            <a:extLst>
              <a:ext uri="{FF2B5EF4-FFF2-40B4-BE49-F238E27FC236}">
                <a16:creationId xmlns:a16="http://schemas.microsoft.com/office/drawing/2014/main" id="{DD428EF7-DC68-4B43-8B4C-AFD6B5B7D88A}"/>
              </a:ext>
            </a:extLst>
          </p:cNvPr>
          <p:cNvSpPr txBox="1">
            <a:spLocks/>
          </p:cNvSpPr>
          <p:nvPr/>
        </p:nvSpPr>
        <p:spPr>
          <a:xfrm>
            <a:off x="8682412" y="4132515"/>
            <a:ext cx="3075710" cy="565949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b="1" dirty="0">
                <a:solidFill>
                  <a:schemeClr val="bg1"/>
                </a:solidFill>
              </a:rPr>
              <a:t>DYSPOZYCYJNOŚĆ</a:t>
            </a:r>
          </a:p>
        </p:txBody>
      </p:sp>
      <p:sp>
        <p:nvSpPr>
          <p:cNvPr id="19" name="Symbol zastępczy zawartości 4">
            <a:extLst>
              <a:ext uri="{FF2B5EF4-FFF2-40B4-BE49-F238E27FC236}">
                <a16:creationId xmlns:a16="http://schemas.microsoft.com/office/drawing/2014/main" id="{DD428EF7-DC68-4B43-8B4C-AFD6B5B7D88A}"/>
              </a:ext>
            </a:extLst>
          </p:cNvPr>
          <p:cNvSpPr txBox="1">
            <a:spLocks/>
          </p:cNvSpPr>
          <p:nvPr/>
        </p:nvSpPr>
        <p:spPr>
          <a:xfrm>
            <a:off x="8721870" y="2415802"/>
            <a:ext cx="3075710" cy="565949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solidFill>
                  <a:schemeClr val="bg1"/>
                </a:solidFill>
              </a:rPr>
              <a:t>DECYZYJNOŚĆ</a:t>
            </a:r>
          </a:p>
        </p:txBody>
      </p:sp>
      <p:sp>
        <p:nvSpPr>
          <p:cNvPr id="20" name="Symbol zastępczy zawartości 4">
            <a:extLst>
              <a:ext uri="{FF2B5EF4-FFF2-40B4-BE49-F238E27FC236}">
                <a16:creationId xmlns:a16="http://schemas.microsoft.com/office/drawing/2014/main" id="{DD428EF7-DC68-4B43-8B4C-AFD6B5B7D88A}"/>
              </a:ext>
            </a:extLst>
          </p:cNvPr>
          <p:cNvSpPr txBox="1">
            <a:spLocks/>
          </p:cNvSpPr>
          <p:nvPr/>
        </p:nvSpPr>
        <p:spPr>
          <a:xfrm>
            <a:off x="4906648" y="2415802"/>
            <a:ext cx="3075710" cy="565949"/>
          </a:xfrm>
          <a:prstGeom prst="rect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solidFill>
                  <a:schemeClr val="bg1"/>
                </a:solidFill>
              </a:rPr>
              <a:t>WYTRWAŁOŚĆ</a:t>
            </a:r>
          </a:p>
        </p:txBody>
      </p:sp>
      <p:sp>
        <p:nvSpPr>
          <p:cNvPr id="21" name="Tytuł 3">
            <a:extLst>
              <a:ext uri="{FF2B5EF4-FFF2-40B4-BE49-F238E27FC236}">
                <a16:creationId xmlns:a16="http://schemas.microsoft.com/office/drawing/2014/main" id="{905E8FAF-30A6-41FF-ACBE-ABDDC4DB8493}"/>
              </a:ext>
            </a:extLst>
          </p:cNvPr>
          <p:cNvSpPr txBox="1">
            <a:spLocks/>
          </p:cNvSpPr>
          <p:nvPr/>
        </p:nvSpPr>
        <p:spPr>
          <a:xfrm>
            <a:off x="2693864" y="5501890"/>
            <a:ext cx="6705599" cy="7781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500" dirty="0">
                <a:solidFill>
                  <a:schemeClr val="tx1"/>
                </a:solidFill>
              </a:rPr>
              <a:t>DOŁĄCZ DO #WOJSKOPOLSKIE</a:t>
            </a:r>
          </a:p>
        </p:txBody>
      </p:sp>
    </p:spTree>
    <p:extLst>
      <p:ext uri="{BB962C8B-B14F-4D97-AF65-F5344CB8AC3E}">
        <p14:creationId xmlns:p14="http://schemas.microsoft.com/office/powerpoint/2010/main" val="3890731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F899775-2E66-4EAF-840F-29CA3B3819F9}"/>
              </a:ext>
            </a:extLst>
          </p:cNvPr>
          <p:cNvSpPr/>
          <p:nvPr/>
        </p:nvSpPr>
        <p:spPr>
          <a:xfrm>
            <a:off x="1292772" y="210207"/>
            <a:ext cx="9785131" cy="735724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Może być zdjęciem przedstawiającym 1 oso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" y="1367592"/>
            <a:ext cx="11612881" cy="46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E0D155D-85F9-4815-A28D-E31112B980B5}"/>
              </a:ext>
            </a:extLst>
          </p:cNvPr>
          <p:cNvSpPr/>
          <p:nvPr/>
        </p:nvSpPr>
        <p:spPr>
          <a:xfrm>
            <a:off x="1319701" y="271209"/>
            <a:ext cx="9748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Nowy system rekrutacji do Wojska Polskiego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5956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36042</TotalTime>
  <Words>579</Words>
  <Application>Microsoft Office PowerPoint</Application>
  <PresentationFormat>Panoramiczny</PresentationFormat>
  <Paragraphs>122</Paragraphs>
  <Slides>10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3</vt:lpstr>
      <vt:lpstr>Faseta</vt:lpstr>
      <vt:lpstr>Wojskowe Centrum Rekrutacji w Białymstoku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POSIADASZ TE CECHY ? </vt:lpstr>
      <vt:lpstr>Prezentacja programu PowerPoint</vt:lpstr>
      <vt:lpstr>DZIĘKUJĘ ZA UWAGĘ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Wojskowa Komenda Uzupełnień w Białymstoku</dc:title>
  <dc:creator>Admin</dc:creator>
  <cp:lastModifiedBy>Repnik Małgorzata</cp:lastModifiedBy>
  <cp:revision>1877</cp:revision>
  <cp:lastPrinted>2021-02-22T11:55:51Z</cp:lastPrinted>
  <dcterms:created xsi:type="dcterms:W3CDTF">2021-02-19T16:05:55Z</dcterms:created>
  <dcterms:modified xsi:type="dcterms:W3CDTF">2022-05-11T07:57:45Z</dcterms:modified>
</cp:coreProperties>
</file>